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8"/>
  </p:notesMasterIdLst>
  <p:handoutMasterIdLst>
    <p:handoutMasterId r:id="rId89"/>
  </p:handoutMasterIdLst>
  <p:sldIdLst>
    <p:sldId id="2089" r:id="rId2"/>
    <p:sldId id="939" r:id="rId3"/>
    <p:sldId id="2153" r:id="rId4"/>
    <p:sldId id="2154" r:id="rId5"/>
    <p:sldId id="2152" r:id="rId6"/>
    <p:sldId id="1872" r:id="rId7"/>
    <p:sldId id="2156" r:id="rId8"/>
    <p:sldId id="2158" r:id="rId9"/>
    <p:sldId id="1986" r:id="rId10"/>
    <p:sldId id="2146" r:id="rId11"/>
    <p:sldId id="1860" r:id="rId12"/>
    <p:sldId id="2159" r:id="rId13"/>
    <p:sldId id="2041" r:id="rId14"/>
    <p:sldId id="2149" r:id="rId15"/>
    <p:sldId id="1786" r:id="rId16"/>
    <p:sldId id="2118" r:id="rId17"/>
    <p:sldId id="2119" r:id="rId18"/>
    <p:sldId id="1804" r:id="rId19"/>
    <p:sldId id="2121" r:id="rId20"/>
    <p:sldId id="2122" r:id="rId21"/>
    <p:sldId id="2123" r:id="rId22"/>
    <p:sldId id="2124" r:id="rId23"/>
    <p:sldId id="2004" r:id="rId24"/>
    <p:sldId id="2160" r:id="rId25"/>
    <p:sldId id="2005" r:id="rId26"/>
    <p:sldId id="1864" r:id="rId27"/>
    <p:sldId id="1865" r:id="rId28"/>
    <p:sldId id="1866" r:id="rId29"/>
    <p:sldId id="1867" r:id="rId30"/>
    <p:sldId id="1871" r:id="rId31"/>
    <p:sldId id="1962" r:id="rId32"/>
    <p:sldId id="1869" r:id="rId33"/>
    <p:sldId id="2126" r:id="rId34"/>
    <p:sldId id="1987" r:id="rId35"/>
    <p:sldId id="2056" r:id="rId36"/>
    <p:sldId id="2139" r:id="rId37"/>
    <p:sldId id="2051" r:id="rId38"/>
    <p:sldId id="2053" r:id="rId39"/>
    <p:sldId id="2058" r:id="rId40"/>
    <p:sldId id="2057" r:id="rId41"/>
    <p:sldId id="2055" r:id="rId42"/>
    <p:sldId id="2054" r:id="rId43"/>
    <p:sldId id="2059" r:id="rId44"/>
    <p:sldId id="2061" r:id="rId45"/>
    <p:sldId id="2063" r:id="rId46"/>
    <p:sldId id="2062" r:id="rId47"/>
    <p:sldId id="2060" r:id="rId48"/>
    <p:sldId id="2064" r:id="rId49"/>
    <p:sldId id="2065" r:id="rId50"/>
    <p:sldId id="2097" r:id="rId51"/>
    <p:sldId id="2099" r:id="rId52"/>
    <p:sldId id="2066" r:id="rId53"/>
    <p:sldId id="2069" r:id="rId54"/>
    <p:sldId id="2068" r:id="rId55"/>
    <p:sldId id="2100" r:id="rId56"/>
    <p:sldId id="2106" r:id="rId57"/>
    <p:sldId id="2070" r:id="rId58"/>
    <p:sldId id="2105" r:id="rId59"/>
    <p:sldId id="2102" r:id="rId60"/>
    <p:sldId id="2103" r:id="rId61"/>
    <p:sldId id="2096" r:id="rId62"/>
    <p:sldId id="2108" r:id="rId63"/>
    <p:sldId id="2109" r:id="rId64"/>
    <p:sldId id="2111" r:id="rId65"/>
    <p:sldId id="2107" r:id="rId66"/>
    <p:sldId id="2112" r:id="rId67"/>
    <p:sldId id="2114" r:id="rId68"/>
    <p:sldId id="2113" r:id="rId69"/>
    <p:sldId id="2073" r:id="rId70"/>
    <p:sldId id="2075" r:id="rId71"/>
    <p:sldId id="2074" r:id="rId72"/>
    <p:sldId id="2076" r:id="rId73"/>
    <p:sldId id="2077" r:id="rId74"/>
    <p:sldId id="2078" r:id="rId75"/>
    <p:sldId id="2079" r:id="rId76"/>
    <p:sldId id="2080" r:id="rId77"/>
    <p:sldId id="2130" r:id="rId78"/>
    <p:sldId id="2150" r:id="rId79"/>
    <p:sldId id="1788" r:id="rId80"/>
    <p:sldId id="1807" r:id="rId81"/>
    <p:sldId id="1793" r:id="rId82"/>
    <p:sldId id="1805" r:id="rId83"/>
    <p:sldId id="1806" r:id="rId84"/>
    <p:sldId id="2151" r:id="rId85"/>
    <p:sldId id="1698" r:id="rId86"/>
    <p:sldId id="1799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939"/>
            <p14:sldId id="2153"/>
            <p14:sldId id="2154"/>
            <p14:sldId id="2152"/>
            <p14:sldId id="1872"/>
            <p14:sldId id="2156"/>
            <p14:sldId id="2158"/>
            <p14:sldId id="1986"/>
            <p14:sldId id="2146"/>
            <p14:sldId id="1860"/>
            <p14:sldId id="2159"/>
            <p14:sldId id="2041"/>
            <p14:sldId id="2149"/>
            <p14:sldId id="1786"/>
            <p14:sldId id="2118"/>
            <p14:sldId id="2119"/>
            <p14:sldId id="1804"/>
            <p14:sldId id="2121"/>
            <p14:sldId id="2122"/>
            <p14:sldId id="2123"/>
            <p14:sldId id="2124"/>
            <p14:sldId id="2004"/>
            <p14:sldId id="2160"/>
            <p14:sldId id="2005"/>
            <p14:sldId id="1864"/>
            <p14:sldId id="1865"/>
            <p14:sldId id="1866"/>
            <p14:sldId id="1867"/>
            <p14:sldId id="1871"/>
            <p14:sldId id="1962"/>
            <p14:sldId id="1869"/>
            <p14:sldId id="2126"/>
            <p14:sldId id="1987"/>
            <p14:sldId id="2056"/>
            <p14:sldId id="2139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97"/>
            <p14:sldId id="2099"/>
            <p14:sldId id="2066"/>
            <p14:sldId id="2069"/>
            <p14:sldId id="2068"/>
            <p14:sldId id="2100"/>
            <p14:sldId id="2106"/>
            <p14:sldId id="2070"/>
            <p14:sldId id="2105"/>
            <p14:sldId id="2102"/>
            <p14:sldId id="2103"/>
            <p14:sldId id="2096"/>
            <p14:sldId id="2108"/>
            <p14:sldId id="2109"/>
            <p14:sldId id="2111"/>
            <p14:sldId id="2107"/>
            <p14:sldId id="2112"/>
            <p14:sldId id="2114"/>
            <p14:sldId id="2113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2130"/>
            <p14:sldId id="2150"/>
            <p14:sldId id="1788"/>
            <p14:sldId id="1807"/>
            <p14:sldId id="1793"/>
            <p14:sldId id="1805"/>
            <p14:sldId id="1806"/>
            <p14:sldId id="2151"/>
            <p14:sldId id="1698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58900"/>
    <a:srgbClr val="1778B8"/>
    <a:srgbClr val="9E60B8"/>
    <a:srgbClr val="FB8E20"/>
    <a:srgbClr val="FFFDF9"/>
    <a:srgbClr val="C9D7E4"/>
    <a:srgbClr val="3E729D"/>
    <a:srgbClr val="5AB88F"/>
    <a:srgbClr val="B04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97"/>
    <p:restoredTop sz="96315" autoAdjust="0"/>
  </p:normalViewPr>
  <p:slideViewPr>
    <p:cSldViewPr snapToGrid="0" snapToObjects="1">
      <p:cViewPr varScale="1">
        <p:scale>
          <a:sx n="165" d="100"/>
          <a:sy n="165" d="100"/>
        </p:scale>
        <p:origin x="208" y="8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16.04.25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16.04.25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C1554-FA74-CCFE-171D-120ADAF71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E620553-2B1E-F2CE-9D40-19DCD31CD7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AB3BADC-ABE1-A59F-3308-9C5135C15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B6FD5CA-829D-0A3E-260E-CD279E68DA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371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D3751-3623-5111-D795-F9CE7946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8487F9-DB4A-7D41-9420-4AEE6882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05DA2BD-BD4B-6AE4-0387-651E7B546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D777A7-3348-C388-B91C-3C10F589A6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484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8C1174D0-5230-7D8E-5B82-F4FC504DEF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6D4CB48-F014-8119-AFAD-2483F813771A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4483149" y="2449768"/>
            <a:ext cx="3951798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JUG Münster | 16. April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74DE059-39B7-C8BE-5532-91FA2244BF4B}"/>
              </a:ext>
            </a:extLst>
          </p:cNvPr>
          <p:cNvSpPr txBox="1"/>
          <p:nvPr/>
        </p:nvSpPr>
        <p:spPr>
          <a:xfrm>
            <a:off x="2943945" y="2977212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3849596" y="6258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138585" y="2075400"/>
            <a:ext cx="48855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64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6C81D1A-B954-2D1C-ACFF-E953628802C0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494E962-7C1D-0C8D-8450-2D5FDF99B212}"/>
              </a:ext>
            </a:extLst>
          </p:cNvPr>
          <p:cNvSpPr txBox="1"/>
          <p:nvPr/>
        </p:nvSpPr>
        <p:spPr>
          <a:xfrm>
            <a:off x="-91949" y="1241255"/>
            <a:ext cx="9143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Webanwendungen:</a:t>
            </a:r>
            <a:endParaRPr lang="de-DE" sz="64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21E0-AF9F-DE01-7BEA-55F4C578C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6160D1-61F3-0ACD-E029-506640712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A1F740-FA1A-EBFF-058C-ECE1BFE966DD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289EC27C-F73F-1E17-D259-AC945BEC8A5C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feingranulare Updates wird JavaScript eingestreut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5243C76-F392-1E34-ECBC-96A407BC600A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C7DBC76-F681-9BD3-8C7C-ADF36BCC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0" y="2047223"/>
            <a:ext cx="1033965" cy="17246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431EA3B-38E3-C6F0-5939-D7AA11FF2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274" y="2047223"/>
            <a:ext cx="1033966" cy="172461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4D91FBC-5D7C-54AE-E7F0-59974942DC80}"/>
              </a:ext>
            </a:extLst>
          </p:cNvPr>
          <p:cNvSpPr txBox="1"/>
          <p:nvPr/>
        </p:nvSpPr>
        <p:spPr>
          <a:xfrm>
            <a:off x="3670956" y="3839014"/>
            <a:ext cx="2281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...mit JavaScript-Schnipseln</a:t>
            </a:r>
          </a:p>
        </p:txBody>
      </p:sp>
    </p:spTree>
    <p:extLst>
      <p:ext uri="{BB962C8B-B14F-4D97-AF65-F5344CB8AC3E}">
        <p14:creationId xmlns:p14="http://schemas.microsoft.com/office/powerpoint/2010/main" val="426532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C550FC5-D7EA-4283-37C7-CF110CF3213A}"/>
              </a:ext>
            </a:extLst>
          </p:cNvPr>
          <p:cNvSpPr txBox="1"/>
          <p:nvPr/>
        </p:nvSpPr>
        <p:spPr>
          <a:xfrm>
            <a:off x="339911" y="883022"/>
            <a:ext cx="839524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JavaScript "Schnipsel"</a:t>
            </a: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57D94-2FCA-A1CC-F7DE-BDA72CE04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50C4EE-A1F9-0CBC-811C-DC0C9192C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68653D-8AEB-17B3-0A1C-1C6594ACF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E34682A-99DA-77B1-9D57-1ABBED86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5A20DC9-0CDF-F535-5BF9-D12A071C5028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DB442A9-3577-C27D-79C9-9D546C02710E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Statt Java Schnipsel HTMX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917F0AE-D91D-A662-D0A4-F98CAB34C613}"/>
              </a:ext>
            </a:extLst>
          </p:cNvPr>
          <p:cNvSpPr txBox="1"/>
          <p:nvPr/>
        </p:nvSpPr>
        <p:spPr>
          <a:xfrm>
            <a:off x="339911" y="883022"/>
            <a:ext cx="612860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 plus HTMX</a:t>
            </a:r>
          </a:p>
        </p:txBody>
      </p:sp>
    </p:spTree>
    <p:extLst>
      <p:ext uri="{BB962C8B-B14F-4D97-AF65-F5344CB8AC3E}">
        <p14:creationId xmlns:p14="http://schemas.microsoft.com/office/powerpoint/2010/main" val="384520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382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75EF-A49A-0C5E-B8AA-7A6061891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007A4-1DC8-5547-B357-19962C231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22105F-1870-236B-953D-3FE7CC64EB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D16E0D-81D0-4FC1-4160-2D4281286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CBC3E4E-FC67-6C8F-9DA1-36D59453CD11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8AD737-6082-1DFF-87EC-09F6433F8E1E}"/>
              </a:ext>
            </a:extLst>
          </p:cNvPr>
          <p:cNvSpPr txBox="1"/>
          <p:nvPr/>
        </p:nvSpPr>
        <p:spPr>
          <a:xfrm rot="21030843">
            <a:off x="500666" y="2238122"/>
            <a:ext cx="6896440" cy="830997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8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Demo: Hello World, HTMX!</a:t>
            </a:r>
            <a:endParaRPr lang="de-DE" sz="4800" b="1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899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D3439D4-0464-F2F3-724F-1097A87ACD1A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429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8CB2-82FF-26E3-10CD-1E02233C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BA3AF3-D454-1B63-CC5F-5772E8E7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543B8C-4418-5ECF-1117-D80782C56C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08A40A-85EF-E6E9-2C36-9D39540B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D354EC60-54C2-D8F6-BB5E-7940D56284A6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729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48492-DFD8-55E1-9434-D37D62DCF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C1EC9-04BB-4C48-A06A-A7E1CE644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DDF0B2-8598-29A3-3050-B1D4AF5FFB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sz="1900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sz="1900" b="0" dirty="0" err="1">
                <a:solidFill>
                  <a:srgbClr val="36544F"/>
                </a:solidFill>
              </a:rPr>
              <a:t>Requests</a:t>
            </a:r>
            <a:r>
              <a:rPr lang="de-DE" sz="1900" b="0" dirty="0">
                <a:solidFill>
                  <a:srgbClr val="36544F"/>
                </a:solidFill>
              </a:rPr>
              <a:t> und die Verarbeitung der Antwort</a:t>
            </a:r>
            <a:endParaRPr lang="de-DE" sz="19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8566FE-29F2-9C94-C1E9-14FDFEAB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9063458-50DA-B78B-C7C7-E8750397EE90}"/>
              </a:ext>
            </a:extLst>
          </p:cNvPr>
          <p:cNvSpPr/>
          <p:nvPr/>
        </p:nvSpPr>
        <p:spPr>
          <a:xfrm>
            <a:off x="6467061" y="1152939"/>
            <a:ext cx="1603513" cy="63610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494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37503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D7DD9B-BAA6-6B65-8C9C-EEECF9AB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90AACAE-B4F2-8582-9813-1BF508ACA29E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346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84081-0B0F-42E7-8B1B-C7A41DC06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019A6A-E253-4EC1-1352-1D56CD44D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508E5-09DD-093A-89DE-4D1750652B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5083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8BA1E88-0CC8-DC17-F93C-0CA545222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032E519-0C08-F1D2-F22D-D26D197D0775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319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CFBCB-A318-8A56-5480-807191F87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F6C40-95F7-0728-6FCE-0D99AB783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CDE083-764E-2DAE-45D8-6C57EE96DA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4321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512149-D023-FE74-5B5C-260565D4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DB79DD6-F76C-06A3-A819-FD15CFF46C06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523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7B29-04CC-8C78-4D49-2B5109BCA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338BF1-BECC-6536-057D-679BA79D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CDDD1-D4FB-42E9-647D-59FB496219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45758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bzw. ihr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33C86C-CC37-8EC0-3972-305B5ADF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FF572E8-3806-B926-862D-F52D331E7A2D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766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4778D-E34C-3D6F-E4BA-2EDC87340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2CEBF1-EE95-374D-38AC-A1A80522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5A3401-6643-A8CF-A0F0-968AB58E7C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476630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Server: Anforderungen 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bzw. ihr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mit </a:t>
            </a:r>
            <a:r>
              <a:rPr lang="de-DE" dirty="0">
                <a:solidFill>
                  <a:srgbClr val="36544F"/>
                </a:solidFill>
              </a:rPr>
              <a:t>Template-Sprache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0DC4AA0-94FF-D52E-502B-A1E50A217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0" y="769544"/>
            <a:ext cx="3152879" cy="218090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D0121B2-F30E-CD86-E634-6E47D01297BC}"/>
              </a:ext>
            </a:extLst>
          </p:cNvPr>
          <p:cNvSpPr/>
          <p:nvPr/>
        </p:nvSpPr>
        <p:spPr>
          <a:xfrm>
            <a:off x="5996609" y="1649895"/>
            <a:ext cx="2067339" cy="103366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3239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</p:spTree>
    <p:extLst>
      <p:ext uri="{BB962C8B-B14F-4D97-AF65-F5344CB8AC3E}">
        <p14:creationId xmlns:p14="http://schemas.microsoft.com/office/powerpoint/2010/main" val="1879595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5559E-EAB2-84BA-18CA-A9A7C78A5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7F3995-7C36-B836-5730-97F6762F4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7E7CA05-A4C5-F62F-3BDC-97D03E1698A1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F355AC2-3B70-1139-72EF-966839AF7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AD4089D-73FC-FB97-64DB-81B70E7BC875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E988EE6-F180-9D25-9C92-62E5BF04F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BE23C03-109F-D87F-88AF-2D20039F2706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</p:spTree>
    <p:extLst>
      <p:ext uri="{BB962C8B-B14F-4D97-AF65-F5344CB8AC3E}">
        <p14:creationId xmlns:p14="http://schemas.microsoft.com/office/powerpoint/2010/main" val="303746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7B645-A756-A804-9FA0-FF938B90C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9C55BA-75E0-5856-22B9-9D742A4A8253}"/>
              </a:ext>
            </a:extLst>
          </p:cNvPr>
          <p:cNvSpPr txBox="1"/>
          <p:nvPr/>
        </p:nvSpPr>
        <p:spPr>
          <a:xfrm>
            <a:off x="3335523" y="431784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Anwendung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485F7E-7162-F0A2-F4C0-2638EDA8D901}"/>
              </a:ext>
            </a:extLst>
          </p:cNvPr>
          <p:cNvSpPr txBox="1"/>
          <p:nvPr/>
        </p:nvSpPr>
        <p:spPr>
          <a:xfrm>
            <a:off x="339911" y="883022"/>
            <a:ext cx="6162264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"-Anwendungen (Meta-Frameworks)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DBA506C-B0BF-A6AB-10D2-D2A3ABEB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33" y="1591789"/>
            <a:ext cx="1526616" cy="25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13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97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0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57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4326A-0416-8F21-9C78-2A0587F58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947B253-BBEA-E8E1-5E1F-F9B3331EA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B32252F-A2AB-7A64-90E3-FC147205B211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A2DEFA8-056C-7632-14B9-625AE224D026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CC39AA7-2710-7DCC-138C-1CFB7662B9A1}"/>
              </a:ext>
            </a:extLst>
          </p:cNvPr>
          <p:cNvSpPr/>
          <p:nvPr/>
        </p:nvSpPr>
        <p:spPr>
          <a:xfrm>
            <a:off x="4483149" y="2449768"/>
            <a:ext cx="3951798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F9EA43-2A91-B28F-BF2F-2C3A986352B3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E49744E-E6B9-FBAE-2E07-F0C37A152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JUG Münster | 16. April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921C0A3-005F-B4DD-C96B-E773E78F2B5F}"/>
              </a:ext>
            </a:extLst>
          </p:cNvPr>
          <p:cNvSpPr txBox="1"/>
          <p:nvPr/>
        </p:nvSpPr>
        <p:spPr>
          <a:xfrm>
            <a:off x="2943945" y="2977212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AEB31F-C25F-14FF-4DB0-5AE4BB9E304C}"/>
              </a:ext>
            </a:extLst>
          </p:cNvPr>
          <p:cNvSpPr txBox="1"/>
          <p:nvPr/>
        </p:nvSpPr>
        <p:spPr>
          <a:xfrm>
            <a:off x="3849596" y="6258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Moderne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3DC77D3-332C-7F4C-B08E-A56F85D2A171}"/>
              </a:ext>
            </a:extLst>
          </p:cNvPr>
          <p:cNvSpPr txBox="1"/>
          <p:nvPr/>
        </p:nvSpPr>
        <p:spPr>
          <a:xfrm>
            <a:off x="138585" y="2075400"/>
            <a:ext cx="48855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64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E215A8-8583-2A14-00A7-5F384AA26388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956C79-FE04-41C8-4EF1-0733C667C5EA}"/>
              </a:ext>
            </a:extLst>
          </p:cNvPr>
          <p:cNvSpPr txBox="1"/>
          <p:nvPr/>
        </p:nvSpPr>
        <p:spPr>
          <a:xfrm>
            <a:off x="-91949" y="1241255"/>
            <a:ext cx="9143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Webanwendungen:</a:t>
            </a:r>
            <a:endParaRPr lang="de-DE" sz="64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8914649-A770-1B77-4AD7-9916CE95DCD2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E8D7C4A-842D-9F5A-D149-25991906EF59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3D9EA71-8A41-0EE1-1AEC-2D49CA317B1F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F9B151B9-A87E-7EBF-5202-4B8737795DD9}"/>
              </a:ext>
            </a:extLst>
          </p:cNvPr>
          <p:cNvSpPr txBox="1"/>
          <p:nvPr/>
        </p:nvSpPr>
        <p:spPr>
          <a:xfrm rot="21030843">
            <a:off x="1522745" y="1998441"/>
            <a:ext cx="5524269" cy="110799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6600" b="1" i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Planänderung!</a:t>
            </a:r>
            <a:endParaRPr lang="de-DE" sz="6600" b="1" dirty="0">
              <a:solidFill>
                <a:srgbClr val="36544F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00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42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 err="1">
                <a:latin typeface="Source Sans Pro" panose="020B0503030403020204" pitchFamily="34" charset="0"/>
              </a:rPr>
              <a:t>Next.js</a:t>
            </a:r>
            <a:r>
              <a:rPr lang="de-DE" sz="2100" b="1" dirty="0">
                <a:latin typeface="Source Sans Pro" panose="020B0503030403020204" pitchFamily="34" charset="0"/>
              </a:rPr>
              <a:t> </a:t>
            </a:r>
            <a:r>
              <a:rPr lang="de-DE" sz="2100" dirty="0">
                <a:latin typeface="Source Sans Pro" panose="020B0503030403020204" pitchFamily="34" charset="0"/>
              </a:rPr>
              <a:t>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816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2200-E087-56AD-3AC8-89758645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EE767D-CB69-FF8F-599C-D875EA2D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2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B5AD7B4-57BE-4DB5-9D4B-EC773E43E0F5}"/>
              </a:ext>
            </a:extLst>
          </p:cNvPr>
          <p:cNvSpPr/>
          <p:nvPr/>
        </p:nvSpPr>
        <p:spPr>
          <a:xfrm>
            <a:off x="-6" y="41519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94E6538-BA56-6B49-CA4C-C9E675DFF047}"/>
              </a:ext>
            </a:extLst>
          </p:cNvPr>
          <p:cNvSpPr txBox="1"/>
          <p:nvPr/>
        </p:nvSpPr>
        <p:spPr>
          <a:xfrm>
            <a:off x="6686717" y="268878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24A3997-8E19-E5C6-9026-6968AB6DE44A}"/>
              </a:ext>
            </a:extLst>
          </p:cNvPr>
          <p:cNvSpPr/>
          <p:nvPr/>
        </p:nvSpPr>
        <p:spPr>
          <a:xfrm>
            <a:off x="-1" y="2688787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C5D633-FF23-3C9E-9B3C-52DE9AF9552E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2548481-5948-3D51-F998-5439ABDA7C0D}"/>
              </a:ext>
            </a:extLst>
          </p:cNvPr>
          <p:cNvSpPr/>
          <p:nvPr/>
        </p:nvSpPr>
        <p:spPr>
          <a:xfrm>
            <a:off x="-2" y="1553506"/>
            <a:ext cx="9143999" cy="1400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2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226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Beispiel-Anwendung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7D938E7-A769-71D6-4931-3630F00D25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Eine Beispiel-Anwendung...</a:t>
            </a:r>
          </a:p>
          <a:p>
            <a:r>
              <a:rPr lang="de-DE" dirty="0"/>
              <a:t>http://localhost:8090</a:t>
            </a:r>
          </a:p>
        </p:txBody>
      </p:sp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🧐 Code-Beispiele im Editor!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F935-C414-E1D8-48CB-B1C145FA6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E077B-786C-7733-F073-BED682A4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079978-444C-C719-5595-F4FDAF5E8D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34D884-026D-5F82-FDF0-9548BC75DF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42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F1E03-30A1-62F2-7F99-8DC1F49A5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4380ABC-4696-7B1B-3B81-0A63FC704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C9CBEC03-E25D-6389-64EA-2C4F634A3185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9958C8A-2FBB-F9F4-D29B-D51542514B6F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66A5788E-7E97-B472-012A-863302C115B6}"/>
              </a:ext>
            </a:extLst>
          </p:cNvPr>
          <p:cNvSpPr/>
          <p:nvPr/>
        </p:nvSpPr>
        <p:spPr>
          <a:xfrm>
            <a:off x="4483149" y="2449768"/>
            <a:ext cx="3951798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F2124B0-3410-6A82-FA69-905CC943FA7C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DC06C09-8419-B631-9C3E-9E7BEBF54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JUG Münster | 16. April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9DE5B7E-3BF2-51B4-CF58-338684B3ABDC}"/>
              </a:ext>
            </a:extLst>
          </p:cNvPr>
          <p:cNvSpPr txBox="1"/>
          <p:nvPr/>
        </p:nvSpPr>
        <p:spPr>
          <a:xfrm>
            <a:off x="2943945" y="2977212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58900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C4E6A24-1CD8-F536-E2C2-A624C2CB67DF}"/>
              </a:ext>
            </a:extLst>
          </p:cNvPr>
          <p:cNvSpPr txBox="1"/>
          <p:nvPr/>
        </p:nvSpPr>
        <p:spPr>
          <a:xfrm>
            <a:off x="3304929" y="693133"/>
            <a:ext cx="56170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Alternativen zur 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06C3F3D-3C6F-8491-1117-74018C377D80}"/>
              </a:ext>
            </a:extLst>
          </p:cNvPr>
          <p:cNvSpPr txBox="1"/>
          <p:nvPr/>
        </p:nvSpPr>
        <p:spPr>
          <a:xfrm>
            <a:off x="138585" y="2075400"/>
            <a:ext cx="48855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64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BAE982A-8AC6-7F66-A813-F3206DA9B8E5}"/>
              </a:ext>
            </a:extLst>
          </p:cNvPr>
          <p:cNvSpPr txBox="1"/>
          <p:nvPr/>
        </p:nvSpPr>
        <p:spPr>
          <a:xfrm rot="710114">
            <a:off x="7944588" y="177995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>
              <a:solidFill>
                <a:srgbClr val="B5890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6C6ACCD-B786-B34F-A719-907E0C4F4B59}"/>
              </a:ext>
            </a:extLst>
          </p:cNvPr>
          <p:cNvSpPr txBox="1"/>
          <p:nvPr/>
        </p:nvSpPr>
        <p:spPr>
          <a:xfrm>
            <a:off x="16100" y="1326317"/>
            <a:ext cx="914399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0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Single-Page-Anwendung:</a:t>
            </a:r>
            <a:endParaRPr lang="de-DE" sz="50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84B480F-55C1-8AE5-C031-9C6C57B53BC6}"/>
              </a:ext>
            </a:extLst>
          </p:cNvPr>
          <p:cNvGrpSpPr/>
          <p:nvPr/>
        </p:nvGrpSpPr>
        <p:grpSpPr>
          <a:xfrm>
            <a:off x="221979" y="139731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1588042-CD5A-C89E-91EA-10DE6159478C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9E06C6D-5D7C-A02E-79AA-03FF53AB8EEB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9578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CEA8AE44-F2B5-D3F0-8372-552DC0BCB52C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3969B50-FC00-9EF9-232F-14DCF0A40EAD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5B5A4F44-4F87-3005-16AE-764544C63C6F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0C14E9D-0513-A7A1-F1ED-40C1F3400A1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8A8C18F-603D-80D3-BA55-7A599B8ADCD5}"/>
              </a:ext>
            </a:extLst>
          </p:cNvPr>
          <p:cNvSpPr txBox="1"/>
          <p:nvPr/>
        </p:nvSpPr>
        <p:spPr>
          <a:xfrm>
            <a:off x="2059534" y="2105704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F5C5114-42F3-7F83-B581-D3FB145CE7D2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581BD2B6-5BAF-7B95-6E3A-B976347B95D9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32B27D15-8CC0-BB46-E6F9-FE6A5CB0C3CE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607ACD1-8E89-BC00-BB1A-2478C3ABE1B1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DACFEFF-79EA-FC42-FFC3-2E527A7D7E91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53EDBB4-F4D2-B1CD-3543-60D7B9E30391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9D6D72F-629B-FAE7-265B-9DA6FEFA34EF}"/>
              </a:ext>
            </a:extLst>
          </p:cNvPr>
          <p:cNvCxnSpPr>
            <a:cxnSpLocks/>
          </p:cNvCxnSpPr>
          <p:nvPr/>
        </p:nvCxnSpPr>
        <p:spPr>
          <a:xfrm flipV="1">
            <a:off x="2147581" y="1793339"/>
            <a:ext cx="919839" cy="603713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677451E-255B-F881-B0A4-64AECE8D8C17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851113" cy="569382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5B37873-0A86-0570-6A76-15B56714F168}"/>
              </a:ext>
            </a:extLst>
          </p:cNvPr>
          <p:cNvSpPr txBox="1"/>
          <p:nvPr/>
        </p:nvSpPr>
        <p:spPr>
          <a:xfrm>
            <a:off x="2032639" y="298107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HTMX Request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300742"/>
            <a:ext cx="162736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1467068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sz="105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 lvl="1"/>
            <a:endParaRPr lang="de-DE" sz="21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63EE296-476F-8955-6AF4-1663E76EF7D3}"/>
              </a:ext>
            </a:extLst>
          </p:cNvPr>
          <p:cNvSpPr txBox="1"/>
          <p:nvPr/>
        </p:nvSpPr>
        <p:spPr>
          <a:xfrm>
            <a:off x="244552" y="3958161"/>
            <a:ext cx="477246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dafür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delay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raus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0942C2-40D7-3758-3C0C-2B4EC44CC67A}"/>
              </a:ext>
            </a:extLst>
          </p:cNvPr>
          <p:cNvSpPr txBox="1"/>
          <p:nvPr/>
        </p:nvSpPr>
        <p:spPr>
          <a:xfrm>
            <a:off x="244552" y="4318155"/>
            <a:ext cx="4602542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demo-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config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=2000,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debounce_search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8BBC4-E4AD-B1B8-98FA-3E7206636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16EB42-29DE-6481-BD5C-74741C30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448F802-A483-7FBA-2287-95C5156109F2}"/>
              </a:ext>
            </a:extLst>
          </p:cNvPr>
          <p:cNvSpPr txBox="1"/>
          <p:nvPr/>
        </p:nvSpPr>
        <p:spPr>
          <a:xfrm>
            <a:off x="339911" y="883022"/>
            <a:ext cx="488948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Architekturen für 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ECFBA52-57EA-905D-5E55-CCE0A24B4B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178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47280-1FC2-AF2C-3E63-3D867EC5E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9861D-016F-5289-4615-734830BE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849721B-7EAD-0AE0-244D-24EBF5F0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68528C0-EB76-D5F4-21A5-1B3FC3B0D7D0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</p:spTree>
    <p:extLst>
      <p:ext uri="{BB962C8B-B14F-4D97-AF65-F5344CB8AC3E}">
        <p14:creationId xmlns:p14="http://schemas.microsoft.com/office/powerpoint/2010/main" val="2662516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25A92-743A-4D7F-8DC2-F249E3790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A69FB-DB26-CA93-0E19-29DC6CC5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767F119-DFE7-2468-3665-22B177C5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832"/>
          <a:stretch/>
        </p:blipFill>
        <p:spPr>
          <a:xfrm>
            <a:off x="5969555" y="971787"/>
            <a:ext cx="2830736" cy="2549626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B57387A4-5EF3-5F8F-90D5-6A11BB4718E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HTMX führt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u="sng" dirty="0">
                <a:solidFill>
                  <a:srgbClr val="36544F"/>
                </a:solidFill>
              </a:rPr>
              <a:t>nacheinander</a:t>
            </a:r>
            <a:r>
              <a:rPr lang="de-DE" b="0" dirty="0">
                <a:solidFill>
                  <a:srgbClr val="36544F"/>
                </a:solidFill>
              </a:rPr>
              <a:t> aus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"Alte" Request werden nicht verworfen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In der SPA können wir das selbst entscheiden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F38263-4657-9055-A473-911B756A51E7}"/>
              </a:ext>
            </a:extLst>
          </p:cNvPr>
          <p:cNvSpPr txBox="1"/>
          <p:nvPr/>
        </p:nvSpPr>
        <p:spPr>
          <a:xfrm>
            <a:off x="251037" y="4185139"/>
            <a:ext cx="2818400" cy="261610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: 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</a:t>
            </a:r>
            <a:endParaRPr lang="de-DE" sz="110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3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195A6B16-B911-3BB0-103F-13952271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900" y="1578469"/>
            <a:ext cx="3497929" cy="35442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9E20E1D-D2AA-56BD-6D63-2717A81BA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473" y="1608305"/>
            <a:ext cx="3439038" cy="34845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2016868" y="3298482"/>
            <a:ext cx="3093396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341124" y="1902155"/>
            <a:ext cx="856033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614F82D-36C4-7701-6339-B13F545CB3FD}"/>
              </a:ext>
            </a:extLst>
          </p:cNvPr>
          <p:cNvSpPr/>
          <p:nvPr/>
        </p:nvSpPr>
        <p:spPr>
          <a:xfrm>
            <a:off x="2827506" y="214963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5B85994-3441-81D6-70AB-90967F9CCCED}"/>
              </a:ext>
            </a:extLst>
          </p:cNvPr>
          <p:cNvSpPr/>
          <p:nvPr/>
        </p:nvSpPr>
        <p:spPr>
          <a:xfrm>
            <a:off x="7458782" y="1870642"/>
            <a:ext cx="750706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A13FCEA-E2BC-B365-BBE1-FC740C871614}"/>
              </a:ext>
            </a:extLst>
          </p:cNvPr>
          <p:cNvSpPr/>
          <p:nvPr/>
        </p:nvSpPr>
        <p:spPr>
          <a:xfrm>
            <a:off x="7709225" y="2121327"/>
            <a:ext cx="450715" cy="22154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781E871-05C9-A87F-3057-9DB9B8AB8EC1}"/>
              </a:ext>
            </a:extLst>
          </p:cNvPr>
          <p:cNvSpPr txBox="1"/>
          <p:nvPr/>
        </p:nvSpPr>
        <p:spPr>
          <a:xfrm>
            <a:off x="3740751" y="3051573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lvl="1" indent="0">
              <a:spcBef>
                <a:spcPts val="750"/>
              </a:spcBef>
              <a:buNone/>
            </a:pPr>
            <a:endParaRPr lang="de-DE" sz="24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EB7B-6ECE-A7FC-F3AE-75FA71B87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93087-4115-BE08-9B8D-024CA42A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35C3876-D37A-A638-B198-4E42379997A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</a:p>
          <a:p>
            <a:pPr lvl="1">
              <a:buFontTx/>
              <a:buChar char="-"/>
            </a:pPr>
            <a:endParaRPr lang="de-DE" sz="2100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Das funktioniert </a:t>
            </a:r>
            <a:r>
              <a:rPr lang="de-DE" b="0" dirty="0"/>
              <a:t>clientseitig</a:t>
            </a:r>
            <a:r>
              <a:rPr lang="de-DE" b="0" dirty="0">
                <a:solidFill>
                  <a:srgbClr val="36544F"/>
                </a:solidFill>
              </a:rPr>
              <a:t> mit allen SPA-Routern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4D2B51-AC65-6B01-E934-CEC169E7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E70F668-BA70-1DF9-087D-9AF8C9CD9B6D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AA598F4-CED4-B034-8A05-B0DDDFC30418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82B839A-74C7-3936-7917-836EA74000D2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2110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4389E4-30F4-F8DD-D402-CACE9341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AE35A-A3A6-C895-86E7-AF5ADEA0F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7454BFE-DF45-54FA-292E-9A1462CD559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ohne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Für Klick mit JavaScript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 im Browser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5BC00F-DA7C-9059-0B0F-2D2FF8F824C1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232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46AE1A9-91A7-2EEE-9782-86F32651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C5075C5-D270-C800-C495-E941F5A4D293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DD23D52-97EB-E15B-71E2-CC8340C417AD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F754595-163A-BD5C-8CCC-2A6E3CB28495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C592AF6-DF54-DBAF-9FC3-C607F136821F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D5211-44B8-73D2-53E2-3057F5F5D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CBCEE2-E170-E120-4F33-D42DF3268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AEDCBEC-CB6D-B58C-7D4C-834D62E50374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F33A992-F26A-7DAE-44D6-9D3D30E5B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76FDC2E-5647-E4A8-4CFD-90BF1E79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A3A0080-FC82-5545-F93F-29AE8E55623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73B970E-3BFB-19EF-2DA5-67AFAA70B043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348E6E2-A4E0-F0B8-C6C4-D56381FF09FA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97E75AD-1588-F6A3-F2FA-D995E672E68E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E2EEE5CE-30B7-F141-2A75-D9DF2E098DCC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0BF27A72-6849-B8EA-A914-187DCCF5B640}"/>
              </a:ext>
            </a:extLst>
          </p:cNvPr>
          <p:cNvSpPr/>
          <p:nvPr/>
        </p:nvSpPr>
        <p:spPr>
          <a:xfrm>
            <a:off x="6146055" y="2308822"/>
            <a:ext cx="2607125" cy="2407352"/>
          </a:xfrm>
          <a:prstGeom prst="rect">
            <a:avLst/>
          </a:prstGeom>
          <a:noFill/>
          <a:ln w="41275">
            <a:solidFill>
              <a:srgbClr val="1778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9D664A3-D024-7F80-136B-CFB18B4E98AC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0864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81646-26C7-59D5-DC49-3D69E6A6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AB8BF-A2DC-B864-0581-8AC6232F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0F7FADB-07F6-EF62-F5BC-8619F0BE19B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766788A-7048-16BE-8575-4A275A15B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98E571-18C9-A0FE-CB37-539B75DE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4AC09E2-B7C0-3BCA-3FF9-D8AE352B6E59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63A1754-A84A-1249-7FBE-AB6B8480467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26CCB5E-ACD6-CA22-F2FF-2A811745E2D9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88D4F25-E5FE-6CDE-299B-EFE103D0AB33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0AF653B9-4839-DCD6-CA48-6A7A4475039E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A2252BB-E9BE-F55E-D2D6-8F4B52910A86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FB5BFED1-E35D-D7BD-087A-B898AB5756A3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BCE1CC-14D7-345A-333B-BE4186AD3436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13F059-8304-5E32-6942-DCB12AC2B2F7}"/>
              </a:ext>
            </a:extLst>
          </p:cNvPr>
          <p:cNvSpPr/>
          <p:nvPr/>
        </p:nvSpPr>
        <p:spPr>
          <a:xfrm>
            <a:off x="6184275" y="2616158"/>
            <a:ext cx="2568906" cy="2100016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DFF4EB1-88AD-C627-7DEF-1AD12BBC9179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5CCBA8CB-0020-C701-FC97-167913B4A679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3363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700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8247-BB4D-54C7-5393-EADD49283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58E48B-360C-7283-D092-D4DCE156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227CDFBE-3BCE-B37D-0270-FFD189B2B558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1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6FA040-E3D6-B62A-040B-B38E2EFB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04F420-F2AD-31C1-15BA-EA2FCA99E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97149BEB-4B31-0CB1-8123-C58467A5D21C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F06FD4D-B990-DFC6-69B9-C9C314E802FC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7E448A8-1028-466B-F010-F47FE7038817}"/>
              </a:ext>
            </a:extLst>
          </p:cNvPr>
          <p:cNvSpPr txBox="1"/>
          <p:nvPr/>
        </p:nvSpPr>
        <p:spPr>
          <a:xfrm>
            <a:off x="3462166" y="2608397"/>
            <a:ext cx="1149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1E34C97-D800-4ED9-B909-BE0178CEE67B}"/>
              </a:ext>
            </a:extLst>
          </p:cNvPr>
          <p:cNvCxnSpPr>
            <a:cxnSpLocks/>
          </p:cNvCxnSpPr>
          <p:nvPr/>
        </p:nvCxnSpPr>
        <p:spPr>
          <a:xfrm>
            <a:off x="3118379" y="33802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134B151D-A06B-7B85-FE97-2B1B28A1EAF0}"/>
              </a:ext>
            </a:extLst>
          </p:cNvPr>
          <p:cNvSpPr txBox="1"/>
          <p:nvPr/>
        </p:nvSpPr>
        <p:spPr>
          <a:xfrm>
            <a:off x="3431330" y="3133997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hx-select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39584120-5564-77E9-460D-7738BBC63B32}"/>
              </a:ext>
            </a:extLst>
          </p:cNvPr>
          <p:cNvSpPr txBox="1"/>
          <p:nvPr/>
        </p:nvSpPr>
        <p:spPr>
          <a:xfrm>
            <a:off x="5524792" y="1383979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66A0BDBE-FBBD-F1FA-F1BC-37ABA545F55B}"/>
              </a:ext>
            </a:extLst>
          </p:cNvPr>
          <p:cNvSpPr txBox="1"/>
          <p:nvPr/>
        </p:nvSpPr>
        <p:spPr>
          <a:xfrm>
            <a:off x="6184274" y="2534112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44CFA41-58A9-BC07-E424-09680BBD1C2A}"/>
              </a:ext>
            </a:extLst>
          </p:cNvPr>
          <p:cNvSpPr txBox="1"/>
          <p:nvPr/>
        </p:nvSpPr>
        <p:spPr>
          <a:xfrm>
            <a:off x="6184274" y="4480696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7F73FC4-1C29-7782-9E79-12443EC0C18A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CB0281F-335C-FECA-A2A2-969B94C814AA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806E67D-2124-1621-C0DA-0C7D637B666A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6F24BADD-5B32-9A60-E9D5-56B9F34A5C6E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437F4EEE-BFE0-2009-8202-32AB6150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3A8F524-B756-8FD8-1129-4BEC914C24C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5A5CF1-080D-4EBD-0D96-801693FDBD4B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754143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FCE6F-F214-9AB5-A4C4-417DE76B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51F87-CF20-242C-6645-1E4E1D86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13B6419-408B-91FC-1061-07049918B17F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1: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wie sieht das Ergebnis 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welches Element brauche ich daraus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das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82236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7467E-EE0E-A237-AD2A-092847861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D40F19-13EB-EB78-B88A-1EF9B003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42BB482-A242-BDF1-28D9-26D29DE65E0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CE6C0B-F3E4-6494-4ABC-F79843876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209167-7234-59EF-B948-147E746287E0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FD1A2F1-F619-CB92-3DA1-34C5ACBA0261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F553DB8C-B7CD-44DB-1542-4F80E10BC482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17493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D9B90-C5E1-F2E7-DD9A-DCD32052F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0E6092-470C-E2A9-5524-C4C98365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DAD02D9B-F279-3408-D5B5-600BC66C2F8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2: Eigener Endpunkt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8875D11-A09F-8D43-617C-9A894C013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19CF9B8-5022-FF24-CF89-0551CF535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4E5B439D-73A3-55EF-422A-A83C121ABC71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920C4AA-829A-5793-B094-9468F719DB52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8341DDD-446A-9F10-FD68-00FB90C2B1AE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C5CAEEE-B83D-3FDF-6C2C-51D76451D0F9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72A5C57-9921-1922-F99A-7E77901258BC}"/>
              </a:ext>
            </a:extLst>
          </p:cNvPr>
          <p:cNvSpPr txBox="1"/>
          <p:nvPr/>
        </p:nvSpPr>
        <p:spPr>
          <a:xfrm>
            <a:off x="3462165" y="2608397"/>
            <a:ext cx="17111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3F9CE7C-9962-D83B-2549-57233CD945D5}"/>
              </a:ext>
            </a:extLst>
          </p:cNvPr>
          <p:cNvSpPr/>
          <p:nvPr/>
        </p:nvSpPr>
        <p:spPr>
          <a:xfrm>
            <a:off x="6146057" y="2661474"/>
            <a:ext cx="2607123" cy="205471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BEA7582-FA50-D2C8-1C3B-A320C83E7496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28909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8F1D3-D581-5E55-47B1-F6C1DFDE0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0AF36-F09E-9C8C-7FF5-323AEBB2B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EE24DE4-C739-4B97-A8A4-9E5D3A4258A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>
                <a:solidFill>
                  <a:srgbClr val="36544F"/>
                </a:solidFill>
              </a:rPr>
              <a:t>Variante 2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C4DCB5D-E94E-EE55-B3AB-D4E4BCC52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058" y="2016110"/>
            <a:ext cx="2664783" cy="270007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FE995E5-54F6-A477-1A5A-E3C196CF0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1" y="2016110"/>
            <a:ext cx="2664783" cy="270007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84D3BB1-1B83-1381-96B8-1E88F73281ED}"/>
              </a:ext>
            </a:extLst>
          </p:cNvPr>
          <p:cNvSpPr/>
          <p:nvPr/>
        </p:nvSpPr>
        <p:spPr>
          <a:xfrm>
            <a:off x="333158" y="2661474"/>
            <a:ext cx="2664783" cy="1885811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5A8B6B7-5713-FD48-90AF-B31495F50067}"/>
              </a:ext>
            </a:extLst>
          </p:cNvPr>
          <p:cNvCxnSpPr>
            <a:cxnSpLocks/>
          </p:cNvCxnSpPr>
          <p:nvPr/>
        </p:nvCxnSpPr>
        <p:spPr>
          <a:xfrm>
            <a:off x="3149215" y="2854618"/>
            <a:ext cx="2907242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7BD75ACE-C082-1A3F-A85D-4EE3ABC55BFA}"/>
              </a:ext>
            </a:extLst>
          </p:cNvPr>
          <p:cNvSpPr txBox="1"/>
          <p:nvPr/>
        </p:nvSpPr>
        <p:spPr>
          <a:xfrm>
            <a:off x="3462165" y="2608397"/>
            <a:ext cx="17853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0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DBBA31B-8C2D-AF9E-0646-B7EA35C2DB17}"/>
              </a:ext>
            </a:extLst>
          </p:cNvPr>
          <p:cNvCxnSpPr>
            <a:cxnSpLocks/>
          </p:cNvCxnSpPr>
          <p:nvPr/>
        </p:nvCxnSpPr>
        <p:spPr>
          <a:xfrm>
            <a:off x="3118379" y="4458688"/>
            <a:ext cx="1839498" cy="0"/>
          </a:xfrm>
          <a:prstGeom prst="straightConnector1">
            <a:avLst/>
          </a:prstGeom>
          <a:ln w="444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9F46AAD-5005-4CD7-1058-BA796C995B67}"/>
              </a:ext>
            </a:extLst>
          </p:cNvPr>
          <p:cNvCxnSpPr>
            <a:cxnSpLocks/>
          </p:cNvCxnSpPr>
          <p:nvPr/>
        </p:nvCxnSpPr>
        <p:spPr>
          <a:xfrm>
            <a:off x="3118379" y="4076316"/>
            <a:ext cx="1839498" cy="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58E395F-BC54-3647-B023-D762DDA3B2CF}"/>
              </a:ext>
            </a:extLst>
          </p:cNvPr>
          <p:cNvCxnSpPr>
            <a:cxnSpLocks/>
          </p:cNvCxnSpPr>
          <p:nvPr/>
        </p:nvCxnSpPr>
        <p:spPr>
          <a:xfrm>
            <a:off x="4957877" y="4059840"/>
            <a:ext cx="0" cy="404380"/>
          </a:xfrm>
          <a:prstGeom prst="straightConnector1">
            <a:avLst/>
          </a:prstGeom>
          <a:ln w="444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276B4066-D8C7-E94F-0E89-234BDF417971}"/>
              </a:ext>
            </a:extLst>
          </p:cNvPr>
          <p:cNvSpPr txBox="1"/>
          <p:nvPr/>
        </p:nvSpPr>
        <p:spPr>
          <a:xfrm>
            <a:off x="3431330" y="3773878"/>
            <a:ext cx="16596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1DF47C9B-7549-9532-B98B-978A5CFF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1" t="24695" r="7702" b="416"/>
          <a:stretch/>
        </p:blipFill>
        <p:spPr>
          <a:xfrm>
            <a:off x="521017" y="2677564"/>
            <a:ext cx="2220011" cy="18697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EC40D05-52C3-D3A3-D088-18559D7771E4}"/>
              </a:ext>
            </a:extLst>
          </p:cNvPr>
          <p:cNvSpPr txBox="1"/>
          <p:nvPr/>
        </p:nvSpPr>
        <p:spPr>
          <a:xfrm>
            <a:off x="390820" y="2534113"/>
            <a:ext cx="680099" cy="2547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F049877-02B7-12A3-AD2C-4B9730EBE0A0}"/>
              </a:ext>
            </a:extLst>
          </p:cNvPr>
          <p:cNvSpPr txBox="1"/>
          <p:nvPr/>
        </p:nvSpPr>
        <p:spPr>
          <a:xfrm>
            <a:off x="390820" y="4378859"/>
            <a:ext cx="737764" cy="246221"/>
          </a:xfrm>
          <a:prstGeom prst="rect">
            <a:avLst/>
          </a:prstGeom>
          <a:solidFill>
            <a:schemeClr val="bg1"/>
          </a:solidFill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&lt;/</a:t>
            </a:r>
            <a:r>
              <a:rPr lang="de-DE" sz="10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main</a:t>
            </a:r>
            <a:r>
              <a:rPr lang="de-DE" sz="10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&gt;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1F5837-A47E-30EC-6ADB-EFBA6199A6A5}"/>
              </a:ext>
            </a:extLst>
          </p:cNvPr>
          <p:cNvSpPr/>
          <p:nvPr/>
        </p:nvSpPr>
        <p:spPr>
          <a:xfrm>
            <a:off x="6146057" y="1983158"/>
            <a:ext cx="2664784" cy="645364"/>
          </a:xfrm>
          <a:prstGeom prst="rect">
            <a:avLst/>
          </a:prstGeom>
          <a:solidFill>
            <a:srgbClr val="D4EBE9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65409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8D554-A57A-DB46-0677-4BF881763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694516-C539-1F80-BE20-4B87007A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1DD8344B-2B9A-12D1-29F8-6C9962626EBA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wissen: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welcher Endpunkt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wo muss Ergebnis auf der aktuellen Seite eingebaut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8874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C37D3-F605-FE5F-1DDB-338C9AE14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D02C6-97DB-54B8-4DE6-CE053FD3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E045F09-45BD-EAB2-E875-5A25382AC52E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5909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AD9444-7B68-4A57-2CC3-5FA1E03AAA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7C0032-8FFC-9195-2CBD-7070B40A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7F905207-6D65-185C-6A9D-2D6A7A9B5356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342900" lvl="2" indent="0">
              <a:spcBef>
                <a:spcPts val="750"/>
              </a:spcBef>
              <a:buNone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9BF70F-9267-93F6-F43F-1D91DFB43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74C1FD6-B164-515E-EB77-41E1D502F066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</p:spTree>
    <p:extLst>
      <p:ext uri="{BB962C8B-B14F-4D97-AF65-F5344CB8AC3E}">
        <p14:creationId xmlns:p14="http://schemas.microsoft.com/office/powerpoint/2010/main" val="1942582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534-7197-565E-E3B9-C80E93AF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C8AE7C-C0ED-AB22-27A0-8423B2EC7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8D40692-F096-B630-9E8C-B7AD4FCD589B}"/>
              </a:ext>
            </a:extLst>
          </p:cNvPr>
          <p:cNvSpPr txBox="1">
            <a:spLocks/>
          </p:cNvSpPr>
          <p:nvPr/>
        </p:nvSpPr>
        <p:spPr>
          <a:xfrm>
            <a:off x="187569" y="777782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Variante 2: </a:t>
            </a:r>
            <a:r>
              <a:rPr lang="de-DE" dirty="0">
                <a:solidFill>
                  <a:srgbClr val="9E60B8"/>
                </a:solidFill>
              </a:rPr>
              <a:t>Eigener Endpunkt</a:t>
            </a:r>
          </a:p>
          <a:p>
            <a:pPr>
              <a:buFontTx/>
              <a:buChar char="-"/>
            </a:pPr>
            <a:r>
              <a:rPr lang="de-DE" dirty="0"/>
              <a:t>Backend</a:t>
            </a:r>
            <a:r>
              <a:rPr lang="de-DE" b="0" dirty="0">
                <a:solidFill>
                  <a:srgbClr val="36544F"/>
                </a:solidFill>
              </a:rPr>
              <a:t> muss zwei Endpunkte zur Verfügung stellen: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Nur den Mittelteil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1EDBDC6-F7B9-543C-79DA-3A0084187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50" y="2571750"/>
            <a:ext cx="1963457" cy="198946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C8E7062-61D9-A338-5D46-8D43CE5854EF}"/>
              </a:ext>
            </a:extLst>
          </p:cNvPr>
          <p:cNvSpPr txBox="1"/>
          <p:nvPr/>
        </p:nvSpPr>
        <p:spPr>
          <a:xfrm>
            <a:off x="461950" y="4561213"/>
            <a:ext cx="1785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CA95B4-CF4F-107F-8D5C-7D86123C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696"/>
          <a:stretch/>
        </p:blipFill>
        <p:spPr>
          <a:xfrm>
            <a:off x="5046943" y="3023286"/>
            <a:ext cx="1963457" cy="153792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A4FB299-029D-0993-8E31-900DEC05B2D3}"/>
              </a:ext>
            </a:extLst>
          </p:cNvPr>
          <p:cNvSpPr txBox="1"/>
          <p:nvPr/>
        </p:nvSpPr>
        <p:spPr>
          <a:xfrm>
            <a:off x="5046943" y="4561213"/>
            <a:ext cx="1785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400" dirty="0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/17/</a:t>
            </a:r>
            <a:r>
              <a:rPr lang="de-DE" sz="1400" dirty="0" err="1">
                <a:solidFill>
                  <a:srgbClr val="3E729D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details</a:t>
            </a:r>
            <a:endParaRPr lang="de-DE" sz="1400" dirty="0">
              <a:solidFill>
                <a:srgbClr val="3E729D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917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2CCCC-9D84-79DC-2233-1A4AFFB48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2AB5D-C4F3-C81D-E6D9-5AD4EDD9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CD35CBD-3880-836A-AB48-3F1CA6E70F2A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Single-Page-Anwendungen: Eure Meinung!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03B8A716-821C-B4AF-DD20-BC36A796A9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Wo machen SPA Sinn? </a:t>
            </a:r>
            <a:r>
              <a:rPr lang="de-DE" sz="2000" dirty="0">
                <a:solidFill>
                  <a:srgbClr val="36544F"/>
                </a:solidFill>
              </a:rPr>
              <a:t>🤔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Welche Probleme gibt es damit? </a:t>
            </a:r>
            <a:r>
              <a:rPr lang="de-DE" sz="2000" dirty="0">
                <a:solidFill>
                  <a:srgbClr val="36544F"/>
                </a:solidFill>
              </a:rPr>
              <a:t>🤷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Gängige Vorurteile? </a:t>
            </a:r>
            <a:r>
              <a:rPr lang="de-DE" sz="2000" dirty="0">
                <a:solidFill>
                  <a:srgbClr val="36544F"/>
                </a:solidFill>
              </a:rPr>
              <a:t>🤬</a:t>
            </a:r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D673E1-542C-06A3-0631-34BBAD68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6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198CC-9376-F324-6F3D-2F83C02F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160CFC1-AF25-5F58-9D9F-E880404BC08F}"/>
              </a:ext>
            </a:extLst>
          </p:cNvPr>
          <p:cNvSpPr/>
          <p:nvPr/>
        </p:nvSpPr>
        <p:spPr>
          <a:xfrm>
            <a:off x="-6" y="951441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6F9A316-3911-8E1D-14B9-E7911D702DAC}"/>
              </a:ext>
            </a:extLst>
          </p:cNvPr>
          <p:cNvSpPr txBox="1"/>
          <p:nvPr/>
        </p:nvSpPr>
        <p:spPr>
          <a:xfrm>
            <a:off x="7046276" y="260609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D6B90B0B-7A40-55EC-F043-2A39463A886F}"/>
              </a:ext>
            </a:extLst>
          </p:cNvPr>
          <p:cNvSpPr/>
          <p:nvPr/>
        </p:nvSpPr>
        <p:spPr>
          <a:xfrm>
            <a:off x="0" y="-141904"/>
            <a:ext cx="9144000" cy="1364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7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28677D-1ACE-BFE5-9C5D-535C6A89EC54}"/>
              </a:ext>
            </a:extLst>
          </p:cNvPr>
          <p:cNvSpPr/>
          <p:nvPr/>
        </p:nvSpPr>
        <p:spPr>
          <a:xfrm>
            <a:off x="-1" y="3084274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EAC2C11-B530-7D8F-97E1-AA0E3EBEF09A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F6417CD-B1FF-6216-9E9A-C548C9A5CD99}"/>
              </a:ext>
            </a:extLst>
          </p:cNvPr>
          <p:cNvSpPr/>
          <p:nvPr/>
        </p:nvSpPr>
        <p:spPr>
          <a:xfrm>
            <a:off x="-2" y="2152991"/>
            <a:ext cx="9143999" cy="154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8CD79987-B34B-2B00-A031-152E10E00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799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B73AA-A21A-2C38-CAF5-C0B81E14D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D1DF2626-EDE5-4FE7-FB6D-1A460997A4CB}"/>
              </a:ext>
            </a:extLst>
          </p:cNvPr>
          <p:cNvSpPr/>
          <p:nvPr/>
        </p:nvSpPr>
        <p:spPr>
          <a:xfrm>
            <a:off x="-6" y="951441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C327C23-C683-EC8C-197C-99AD504BF4E0}"/>
              </a:ext>
            </a:extLst>
          </p:cNvPr>
          <p:cNvSpPr txBox="1"/>
          <p:nvPr/>
        </p:nvSpPr>
        <p:spPr>
          <a:xfrm>
            <a:off x="7046276" y="260609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6B36B4A-952A-8041-C732-74138D5ED17D}"/>
              </a:ext>
            </a:extLst>
          </p:cNvPr>
          <p:cNvSpPr/>
          <p:nvPr/>
        </p:nvSpPr>
        <p:spPr>
          <a:xfrm>
            <a:off x="0" y="-141904"/>
            <a:ext cx="9144000" cy="1364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7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A94767E-B61C-C6CA-6F7D-A2D9DC800151}"/>
              </a:ext>
            </a:extLst>
          </p:cNvPr>
          <p:cNvSpPr/>
          <p:nvPr/>
        </p:nvSpPr>
        <p:spPr>
          <a:xfrm>
            <a:off x="-1" y="3084274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C7B2C4-ECFE-14F5-80A7-981E01E71207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E7BD3E-6759-C052-2EAE-58C90213D3C6}"/>
              </a:ext>
            </a:extLst>
          </p:cNvPr>
          <p:cNvSpPr/>
          <p:nvPr/>
        </p:nvSpPr>
        <p:spPr>
          <a:xfrm>
            <a:off x="-2" y="2152991"/>
            <a:ext cx="9143999" cy="154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50D7C37B-73D9-B95D-EA1D-59D3B1BBB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8B74D0F-AC0F-4A69-F753-DE227178876D}"/>
              </a:ext>
            </a:extLst>
          </p:cNvPr>
          <p:cNvSpPr/>
          <p:nvPr/>
        </p:nvSpPr>
        <p:spPr>
          <a:xfrm rot="21096198">
            <a:off x="1395350" y="631709"/>
            <a:ext cx="3224151" cy="1107996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544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SPA/</a:t>
            </a:r>
            <a:r>
              <a:rPr lang="de-DE" dirty="0" err="1"/>
              <a:t>Fullstack</a:t>
            </a:r>
            <a:r>
              <a:rPr lang="de-DE" dirty="0"/>
              <a:t>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51F6B-B5BF-6CBD-2A03-9CD7A69A0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05639-05E5-92C2-1332-7946C24E0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0A5CC9D-4216-95B5-1069-B283282C25CA}"/>
              </a:ext>
            </a:extLst>
          </p:cNvPr>
          <p:cNvSpPr txBox="1"/>
          <p:nvPr/>
        </p:nvSpPr>
        <p:spPr>
          <a:xfrm>
            <a:off x="339911" y="883022"/>
            <a:ext cx="282320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Alternativen zur SPA</a:t>
            </a:r>
          </a:p>
        </p:txBody>
      </p:sp>
    </p:spTree>
    <p:extLst>
      <p:ext uri="{BB962C8B-B14F-4D97-AF65-F5344CB8AC3E}">
        <p14:creationId xmlns:p14="http://schemas.microsoft.com/office/powerpoint/2010/main" val="24227379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SPA/</a:t>
            </a:r>
            <a:r>
              <a:rPr lang="de-DE" dirty="0" err="1"/>
              <a:t>Fullstack</a:t>
            </a:r>
            <a:r>
              <a:rPr lang="de-DE" dirty="0"/>
              <a:t>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😈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SPA/</a:t>
            </a:r>
            <a:r>
              <a:rPr lang="de-DE" dirty="0" err="1"/>
              <a:t>Fullstack</a:t>
            </a:r>
            <a:r>
              <a:rPr lang="de-DE" dirty="0"/>
              <a:t>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D4903-C7DF-DC20-F437-AD05161DB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8B9A627-17FC-75F9-BF79-3DA4AC106C5F}"/>
              </a:ext>
            </a:extLst>
          </p:cNvPr>
          <p:cNvSpPr/>
          <p:nvPr/>
        </p:nvSpPr>
        <p:spPr>
          <a:xfrm>
            <a:off x="-6" y="951441"/>
            <a:ext cx="9144000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JavaScript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47AA37-5A61-AC1F-5CC8-E0CEE1EB501E}"/>
              </a:ext>
            </a:extLst>
          </p:cNvPr>
          <p:cNvSpPr txBox="1"/>
          <p:nvPr/>
        </p:nvSpPr>
        <p:spPr>
          <a:xfrm>
            <a:off x="7046276" y="2606097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035752F-F7DF-EB34-69D9-35B05B4E53DC}"/>
              </a:ext>
            </a:extLst>
          </p:cNvPr>
          <p:cNvSpPr/>
          <p:nvPr/>
        </p:nvSpPr>
        <p:spPr>
          <a:xfrm>
            <a:off x="0" y="-141904"/>
            <a:ext cx="9144000" cy="1364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70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70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E20EACCD-C4A8-2318-9223-C9A818901D33}"/>
              </a:ext>
            </a:extLst>
          </p:cNvPr>
          <p:cNvSpPr/>
          <p:nvPr/>
        </p:nvSpPr>
        <p:spPr>
          <a:xfrm>
            <a:off x="-1" y="3084274"/>
            <a:ext cx="9144002" cy="1691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6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EF6F10-9428-77BA-B523-5EEA879CD907}"/>
              </a:ext>
            </a:extLst>
          </p:cNvPr>
          <p:cNvSpPr txBox="1"/>
          <p:nvPr/>
        </p:nvSpPr>
        <p:spPr>
          <a:xfrm>
            <a:off x="1983179" y="7042068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420E131-83C8-B432-C311-AB0C4D27C6AA}"/>
              </a:ext>
            </a:extLst>
          </p:cNvPr>
          <p:cNvSpPr/>
          <p:nvPr/>
        </p:nvSpPr>
        <p:spPr>
          <a:xfrm>
            <a:off x="-2" y="2152991"/>
            <a:ext cx="9143999" cy="154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000" b="1" dirty="0"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b="1" dirty="0">
              <a:solidFill>
                <a:srgbClr val="B589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65916D97-83F2-993A-67B3-182EA18B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37FBDAD-2D80-8C28-6925-14B8ACBA50F0}"/>
              </a:ext>
            </a:extLst>
          </p:cNvPr>
          <p:cNvSpPr/>
          <p:nvPr/>
        </p:nvSpPr>
        <p:spPr>
          <a:xfrm rot="21096198">
            <a:off x="1395350" y="631709"/>
            <a:ext cx="3224151" cy="1107996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0DB1628-F76E-CFD9-05C3-ADEC9E92357F}"/>
              </a:ext>
            </a:extLst>
          </p:cNvPr>
          <p:cNvSpPr/>
          <p:nvPr/>
        </p:nvSpPr>
        <p:spPr>
          <a:xfrm rot="21081130">
            <a:off x="524518" y="1841521"/>
            <a:ext cx="6557042" cy="2123658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Eure Erkenntnisse?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43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jugms-htmx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43BAE1B-7A71-F719-7517-3220A4C71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3" y="2568334"/>
            <a:ext cx="1509856" cy="1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589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2ECF205-5796-D315-F029-5E6D571EB549}"/>
              </a:ext>
            </a:extLst>
          </p:cNvPr>
          <p:cNvSpPr txBox="1">
            <a:spLocks/>
          </p:cNvSpPr>
          <p:nvPr/>
        </p:nvSpPr>
        <p:spPr>
          <a:xfrm>
            <a:off x="2463800" y="1497182"/>
            <a:ext cx="6400800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 liefert fertige HTML-Seite zum Client</a:t>
            </a: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jede Interaktion dann Server-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Roundtrip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(Link, Formular)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Vertreter: PHP, Java,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dotNET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...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420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2005</Words>
  <Application>Microsoft Macintosh PowerPoint</Application>
  <PresentationFormat>Bildschirmpräsentation (16:9)</PresentationFormat>
  <Paragraphs>578</Paragraphs>
  <Slides>86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86</vt:i4>
      </vt:variant>
    </vt:vector>
  </HeadingPairs>
  <TitlesOfParts>
    <vt:vector size="96" baseType="lpstr">
      <vt:lpstr>Arial</vt:lpstr>
      <vt:lpstr>Calibri</vt:lpstr>
      <vt:lpstr>Calibri Light</vt:lpstr>
      <vt:lpstr>Candara</vt:lpstr>
      <vt:lpstr>Montserrat</vt:lpstr>
      <vt:lpstr>Source Code Pro</vt:lpstr>
      <vt:lpstr>Source Code Pro Semibold</vt:lpstr>
      <vt:lpstr>Source Sans Pro</vt:lpstr>
      <vt:lpstr>Source Sans Pro SemiBold</vt:lpstr>
      <vt:lpstr>Office-Design</vt:lpstr>
      <vt:lpstr>JUG Münster | 16. April 2025 | @nilshartmann</vt:lpstr>
      <vt:lpstr>https://nilshartmann.net</vt:lpstr>
      <vt:lpstr>JUG Münster | 16. April 2025 | @nilshartmann</vt:lpstr>
      <vt:lpstr>JUG Münster | 16. April 2025 | @nilshartmann</vt:lpstr>
      <vt:lpstr>Architekturen</vt:lpstr>
      <vt:lpstr>Single-Page-Anwendungen</vt:lpstr>
      <vt:lpstr>Single-Page-Anwendungen</vt:lpstr>
      <vt:lpstr>Webanwendungen</vt:lpstr>
      <vt:lpstr>Webanwendungen</vt:lpstr>
      <vt:lpstr>Webanwendungen</vt:lpstr>
      <vt:lpstr>Webanwendungen</vt:lpstr>
      <vt:lpstr>Webanwendungen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HTMX</vt:lpstr>
      <vt:lpstr>Webanwendungen</vt:lpstr>
      <vt:lpstr>Webanwendungen</vt:lpstr>
      <vt:lpstr>Webanwendungen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Teil 2</vt:lpstr>
      <vt:lpstr>Beispiel-Anwendung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PowerPoint-Präsentation</vt:lpstr>
      <vt:lpstr>PowerPoint-Präsentation</vt:lpstr>
      <vt:lpstr>Fazit</vt:lpstr>
      <vt:lpstr>Fazit</vt:lpstr>
      <vt:lpstr>Fazit</vt:lpstr>
      <vt:lpstr>Fazit</vt:lpstr>
      <vt:lpstr>Fazit: Single-Page-Anwendung oder HTMX?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1440</cp:revision>
  <cp:lastPrinted>2019-09-04T14:49:47Z</cp:lastPrinted>
  <dcterms:created xsi:type="dcterms:W3CDTF">2016-03-28T15:59:53Z</dcterms:created>
  <dcterms:modified xsi:type="dcterms:W3CDTF">2025-04-16T14:19:54Z</dcterms:modified>
</cp:coreProperties>
</file>